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0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A65BD3B-E7E2-37A9-D20F-0D96B6CB629B}" name="Michael Cimilluca" initials="MC" userId="S::michael@theodigogroup.com::091842fd-b116-4b9b-9bc8-3d7572bc2e6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C90270-E3B3-4F71-A9C7-41F8ED576D98}" v="3" dt="2024-04-03T17:44:41.9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39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Top Corners Rounded 33">
            <a:extLst>
              <a:ext uri="{FF2B5EF4-FFF2-40B4-BE49-F238E27FC236}">
                <a16:creationId xmlns:a16="http://schemas.microsoft.com/office/drawing/2014/main" id="{879CE508-EA8F-231E-B440-D802F468FAA2}"/>
              </a:ext>
            </a:extLst>
          </p:cNvPr>
          <p:cNvSpPr/>
          <p:nvPr userDrawn="1"/>
        </p:nvSpPr>
        <p:spPr>
          <a:xfrm rot="16200000">
            <a:off x="3172175" y="-1231927"/>
            <a:ext cx="969263" cy="7316787"/>
          </a:xfrm>
          <a:prstGeom prst="round2SameRect">
            <a:avLst>
              <a:gd name="adj1" fmla="val 0"/>
              <a:gd name="adj2" fmla="val 9192"/>
            </a:avLst>
          </a:prstGeom>
          <a:gradFill>
            <a:gsLst>
              <a:gs pos="0">
                <a:schemeClr val="accent6"/>
              </a:gs>
              <a:gs pos="31000">
                <a:schemeClr val="accent6"/>
              </a:gs>
              <a:gs pos="10000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233E4BA-9507-54C1-3335-9F23D481AF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41650" y="465239"/>
            <a:ext cx="4273550" cy="1290638"/>
          </a:xfrm>
        </p:spPr>
        <p:txBody>
          <a:bodyPr/>
          <a:lstStyle>
            <a:lvl2pPr>
              <a:defRPr>
                <a:gradFill>
                  <a:gsLst>
                    <a:gs pos="0">
                      <a:schemeClr val="accent6"/>
                    </a:gs>
                    <a:gs pos="31000">
                      <a:schemeClr val="accent6"/>
                    </a:gs>
                    <a:gs pos="100000">
                      <a:schemeClr val="accent2"/>
                    </a:gs>
                  </a:gsLst>
                  <a:lin ang="2700000" scaled="0"/>
                </a:gra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0AF5EB5-AE22-7897-5EF0-9D0263CE990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199" y="1265181"/>
            <a:ext cx="1219201" cy="1463040"/>
          </a:xfrm>
          <a:prstGeom prst="roundRect">
            <a:avLst>
              <a:gd name="adj" fmla="val 2302"/>
            </a:avLst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outerShdw blurRad="190500" algn="ctr" rotWithShape="0">
              <a:prstClr val="black">
                <a:alpha val="10000"/>
              </a:prstClr>
            </a:outerShdw>
          </a:effectLst>
        </p:spPr>
        <p:txBody>
          <a:bodyPr anchor="ctr" anchorCtr="0"/>
          <a:lstStyle>
            <a:lvl1pPr algn="ctr">
              <a:defRPr sz="10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840BDB59-A82B-EA70-0CAD-E319C3DEE4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1" y="3071644"/>
            <a:ext cx="3314700" cy="91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AE1E045B-2FE5-2BD4-4A26-61B39054656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00500" y="3071644"/>
            <a:ext cx="3314699" cy="91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ACD320E7-0B18-E2BC-E56D-1B0EB3D6883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199" y="4077999"/>
            <a:ext cx="3314701" cy="457200"/>
          </a:xfrm>
          <a:prstGeom prst="round1Rect">
            <a:avLst/>
          </a:prstGeom>
          <a:solidFill>
            <a:schemeClr val="bg1">
              <a:lumMod val="95000"/>
              <a:alpha val="60000"/>
            </a:schemeClr>
          </a:solidFill>
        </p:spPr>
        <p:txBody>
          <a:bodyPr lIns="118872" anchor="ctr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F742B200-DE1F-73CC-A9D6-997F368005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00498" y="4077999"/>
            <a:ext cx="3314701" cy="457200"/>
          </a:xfrm>
          <a:prstGeom prst="round1Rect">
            <a:avLst/>
          </a:prstGeom>
          <a:solidFill>
            <a:schemeClr val="bg1">
              <a:lumMod val="95000"/>
              <a:alpha val="60000"/>
            </a:schemeClr>
          </a:solidFill>
        </p:spPr>
        <p:txBody>
          <a:bodyPr lIns="118872" anchor="ctr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8CC8BC94-D7D1-D401-CB42-C884F43B858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7199" y="4544568"/>
            <a:ext cx="3314701" cy="1157532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AFAFA">
              <a:alpha val="60000"/>
            </a:srgbClr>
          </a:solidFill>
        </p:spPr>
        <p:txBody>
          <a:bodyPr lIns="621792" tIns="118872" rIns="118872" bIns="118872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3B9B4F74-DCF4-8630-ABD0-1893C413A2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000498" y="4544568"/>
            <a:ext cx="3314701" cy="1157532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AFAFA">
              <a:alpha val="60000"/>
            </a:srgbClr>
          </a:solidFill>
        </p:spPr>
        <p:txBody>
          <a:bodyPr lIns="621792" tIns="118872" rIns="118872" bIns="118872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F710B307-C182-A7DB-DF0C-C0D3258441D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57201" y="8711075"/>
            <a:ext cx="4494212" cy="89012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02865100-90CD-1E76-4CC4-08FE49C6535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57201" y="5800687"/>
            <a:ext cx="3314700" cy="91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D83EC0D0-A9B0-4324-247D-85EE7E4C39E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000500" y="5800687"/>
            <a:ext cx="3314699" cy="91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003F0538-D138-14A9-DAA0-5DBE2CE3D52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57199" y="6809791"/>
            <a:ext cx="3314701" cy="457200"/>
          </a:xfrm>
          <a:prstGeom prst="round1Rect">
            <a:avLst/>
          </a:prstGeom>
          <a:solidFill>
            <a:schemeClr val="bg1">
              <a:lumMod val="95000"/>
              <a:alpha val="60000"/>
            </a:schemeClr>
          </a:solidFill>
        </p:spPr>
        <p:txBody>
          <a:bodyPr lIns="118872" anchor="ctr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CF40BAD1-A1F5-7790-B752-D4B49E5CBAF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000498" y="6809791"/>
            <a:ext cx="3314701" cy="457200"/>
          </a:xfrm>
          <a:prstGeom prst="round1Rect">
            <a:avLst/>
          </a:prstGeom>
          <a:solidFill>
            <a:schemeClr val="bg1">
              <a:lumMod val="95000"/>
              <a:alpha val="60000"/>
            </a:schemeClr>
          </a:solidFill>
        </p:spPr>
        <p:txBody>
          <a:bodyPr lIns="118872" anchor="ctr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EAF839B7-FF0B-E8FA-C536-B7699F7BE93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57199" y="7276360"/>
            <a:ext cx="3314701" cy="1157532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AFAFA">
              <a:alpha val="60000"/>
            </a:srgbClr>
          </a:solidFill>
        </p:spPr>
        <p:txBody>
          <a:bodyPr lIns="621792" tIns="118872" rIns="118872" bIns="118872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ext Placeholder 6">
            <a:extLst>
              <a:ext uri="{FF2B5EF4-FFF2-40B4-BE49-F238E27FC236}">
                <a16:creationId xmlns:a16="http://schemas.microsoft.com/office/drawing/2014/main" id="{4E81C576-EA57-14B9-0A9B-CEF0796105B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000498" y="7276360"/>
            <a:ext cx="3314701" cy="1157532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AFAFA">
              <a:alpha val="60000"/>
            </a:srgbClr>
          </a:solidFill>
        </p:spPr>
        <p:txBody>
          <a:bodyPr lIns="621792" tIns="118872" rIns="118872" bIns="118872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0D3660-B3F3-80F0-8DC7-8E7BC1703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2101521"/>
            <a:ext cx="5245100" cy="649892"/>
          </a:xfrm>
        </p:spPr>
        <p:txBody>
          <a:bodyPr/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90208F4-9D8C-9DF8-8553-5C35B94833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15939" y="9328024"/>
            <a:ext cx="1699260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59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5519"/>
            <a:ext cx="6857999" cy="19441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01636"/>
            <a:ext cx="6857999" cy="63579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575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77240" rtl="0" eaLnBrk="1" latinLnBrk="0" hangingPunct="1">
        <a:lnSpc>
          <a:spcPct val="100000"/>
        </a:lnSpc>
        <a:spcBef>
          <a:spcPts val="1200"/>
        </a:spcBef>
        <a:spcAft>
          <a:spcPts val="600"/>
        </a:spcAft>
        <a:buFont typeface="Arial" panose="020B0604020202020204" pitchFamily="34" charset="0"/>
        <a:buNone/>
        <a:defRPr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77724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600" kern="120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777240" rtl="0" eaLnBrk="1" latinLnBrk="0" hangingPunct="1">
        <a:lnSpc>
          <a:spcPct val="100000"/>
        </a:lnSpc>
        <a:spcBef>
          <a:spcPts val="600"/>
        </a:spcBef>
        <a:spcAft>
          <a:spcPts val="300"/>
        </a:spcAft>
        <a:buFont typeface="Arial" panose="020B0604020202020204" pitchFamily="34" charset="0"/>
        <a:buNone/>
        <a:defRPr sz="1000" kern="1200">
          <a:solidFill>
            <a:schemeClr val="tx1"/>
          </a:solidFill>
          <a:latin typeface="+mj-lt"/>
          <a:ea typeface="+mn-ea"/>
          <a:cs typeface="+mn-cs"/>
        </a:defRPr>
      </a:lvl3pPr>
      <a:lvl4pPr marL="0" indent="0" algn="l" defTabSz="77724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" indent="-118872" algn="l" defTabSz="77724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4608" userDrawn="1">
          <p15:clr>
            <a:srgbClr val="F26B43"/>
          </p15:clr>
        </p15:guide>
        <p15:guide id="5" orient="horz" pos="288" userDrawn="1">
          <p15:clr>
            <a:srgbClr val="F26B43"/>
          </p15:clr>
        </p15:guide>
        <p15:guide id="6" orient="horz" pos="6048" userDrawn="1">
          <p15:clr>
            <a:srgbClr val="F26B43"/>
          </p15:clr>
        </p15:guide>
        <p15:guide id="7" pos="1630" userDrawn="1">
          <p15:clr>
            <a:srgbClr val="5ACBF0"/>
          </p15:clr>
        </p15:guide>
        <p15:guide id="8" pos="1776" userDrawn="1">
          <p15:clr>
            <a:srgbClr val="5ACBF0"/>
          </p15:clr>
        </p15:guide>
        <p15:guide id="9" pos="3119" userDrawn="1">
          <p15:clr>
            <a:srgbClr val="5ACBF0"/>
          </p15:clr>
        </p15:guide>
        <p15:guide id="10" pos="3265" userDrawn="1">
          <p15:clr>
            <a:srgbClr val="5ACBF0"/>
          </p15:clr>
        </p15:guide>
        <p15:guide id="11" pos="2520" userDrawn="1">
          <p15:clr>
            <a:srgbClr val="F26B43"/>
          </p15:clr>
        </p15:guide>
        <p15:guide id="12" pos="237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4411E7-4532-A719-BFB5-1F59EA6836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en-US" dirty="0"/>
              <a:t>Augment the hiring </a:t>
            </a:r>
            <a:br>
              <a:rPr lang="en-US" dirty="0"/>
            </a:br>
            <a:r>
              <a:rPr lang="en-US" dirty="0"/>
              <a:t>workflow with an AI assistant</a:t>
            </a:r>
          </a:p>
          <a:p>
            <a:pPr lvl="3"/>
            <a:r>
              <a:rPr lang="en-US" altLang="en-US" dirty="0"/>
              <a:t>Discover how </a:t>
            </a:r>
            <a:r>
              <a:rPr lang="en-US" altLang="en-US" b="1" dirty="0"/>
              <a:t>Copilot for Microsoft 365 </a:t>
            </a:r>
            <a:r>
              <a:rPr lang="en-US" altLang="en-US" dirty="0"/>
              <a:t>can simplify the day of an HR Manager and streamline the hiring process for a new position. As a Microsoft Partner, we can help </a:t>
            </a:r>
            <a:r>
              <a:rPr lang="en-US" altLang="en-US" b="1" dirty="0"/>
              <a:t>you accelerate Copilot adoption by conducting employee training sessions.</a:t>
            </a:r>
            <a:endParaRPr lang="en-US" b="1" dirty="0"/>
          </a:p>
        </p:txBody>
      </p:sp>
      <p:pic>
        <p:nvPicPr>
          <p:cNvPr id="180" name="Picture Placeholder 179" descr="A person smiling with a beard&#10;&#10;Description automatically generated">
            <a:extLst>
              <a:ext uri="{FF2B5EF4-FFF2-40B4-BE49-F238E27FC236}">
                <a16:creationId xmlns:a16="http://schemas.microsoft.com/office/drawing/2014/main" id="{960027E9-1A45-0171-8AA3-1C6D46CA2734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34" r="22234"/>
          <a:stretch/>
        </p:blipFill>
        <p:spPr/>
      </p:pic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2A21E28B-2B2A-3A9E-4317-4F8DB87F49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en-US"/>
              <a:t>8</a:t>
            </a:r>
            <a:r>
              <a:rPr lang="en-US" noProof="0"/>
              <a:t>:00 AM</a:t>
            </a:r>
          </a:p>
          <a:p>
            <a:pPr lvl="3"/>
            <a:r>
              <a:rPr lang="en-US" noProof="0"/>
              <a:t>Omar has several meetings lined up today to interview potential candidates for a senior animation designer role. He asks Copilot to create a set of interview questions specific to this position.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22FF719A-9A2F-5C2F-15AE-EA1ED88240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1"/>
            <a:r>
              <a:rPr lang="en-US"/>
              <a:t>10</a:t>
            </a:r>
            <a:r>
              <a:rPr lang="en-US" noProof="0"/>
              <a:t>:00 </a:t>
            </a:r>
            <a:r>
              <a:rPr lang="en-US"/>
              <a:t>A</a:t>
            </a:r>
            <a:r>
              <a:rPr lang="en-US" noProof="0"/>
              <a:t>M</a:t>
            </a:r>
          </a:p>
          <a:p>
            <a:pPr lvl="3"/>
            <a:r>
              <a:rPr lang="en-US" noProof="0"/>
              <a:t>Before each interview, Omar has Copilot summarize the next candidate’s resume, highlighting their skills, experience, and qualifications.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CFBC4B6C-33D5-AFD9-85EA-17D951B8D28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199" y="4172305"/>
            <a:ext cx="3314701" cy="457200"/>
          </a:xfrm>
        </p:spPr>
        <p:txBody>
          <a:bodyPr/>
          <a:lstStyle/>
          <a:p>
            <a:pPr lvl="1"/>
            <a:r>
              <a:rPr lang="en-US" noProof="0"/>
              <a:t>Microsoft Copilot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8DBCC4A2-CA7A-F57F-5767-3A6CA88E607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00498" y="4172305"/>
            <a:ext cx="3314701" cy="457200"/>
          </a:xfrm>
        </p:spPr>
        <p:txBody>
          <a:bodyPr/>
          <a:lstStyle/>
          <a:p>
            <a:pPr lvl="1"/>
            <a:r>
              <a:rPr lang="en-US" noProof="0"/>
              <a:t>Copilot in Word</a:t>
            </a:r>
          </a:p>
        </p:txBody>
      </p:sp>
      <p:sp>
        <p:nvSpPr>
          <p:cNvPr id="123" name="Text Placeholder 122">
            <a:extLst>
              <a:ext uri="{FF2B5EF4-FFF2-40B4-BE49-F238E27FC236}">
                <a16:creationId xmlns:a16="http://schemas.microsoft.com/office/drawing/2014/main" id="{94432D82-7FE2-4B5C-C5F5-34CA1F9638D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7199" y="4638874"/>
            <a:ext cx="3314701" cy="914400"/>
          </a:xfrm>
        </p:spPr>
        <p:txBody>
          <a:bodyPr/>
          <a:lstStyle/>
          <a:p>
            <a:pPr lvl="3"/>
            <a:r>
              <a:rPr lang="en-US" b="1" noProof="0"/>
              <a:t>Create a set of interview questions </a:t>
            </a:r>
            <a:r>
              <a:rPr lang="en-US" noProof="0"/>
              <a:t>for this position. Ask about previous experience, goals, and personal interests.</a:t>
            </a:r>
          </a:p>
        </p:txBody>
      </p:sp>
      <p:sp>
        <p:nvSpPr>
          <p:cNvPr id="124" name="Text Placeholder 123">
            <a:extLst>
              <a:ext uri="{FF2B5EF4-FFF2-40B4-BE49-F238E27FC236}">
                <a16:creationId xmlns:a16="http://schemas.microsoft.com/office/drawing/2014/main" id="{45E4D912-2761-5424-D37E-30159C1A30A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000498" y="4638874"/>
            <a:ext cx="3314701" cy="914400"/>
          </a:xfrm>
        </p:spPr>
        <p:txBody>
          <a:bodyPr/>
          <a:lstStyle/>
          <a:p>
            <a:pPr lvl="3"/>
            <a:r>
              <a:rPr lang="en-US" b="1" noProof="0"/>
              <a:t>Based on </a:t>
            </a:r>
            <a:r>
              <a:rPr lang="en-US" noProof="0"/>
              <a:t>Candidate #1’s resume, provide a summary of the skills, experience, and qualifications of the candidate.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1305751-F1F3-2FC4-361E-B493BB7FED8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lvl="3"/>
            <a:r>
              <a:rPr lang="en-US"/>
              <a:t>There are so many opportunities to integrate Copilot with the Microsoft 365 tools you use every day. </a:t>
            </a:r>
            <a:r>
              <a:rPr lang="en-US" b="1"/>
              <a:t>Contact us </a:t>
            </a:r>
            <a:r>
              <a:rPr lang="en-US"/>
              <a:t>to learn more about how </a:t>
            </a:r>
            <a:r>
              <a:rPr lang="en-US" b="1"/>
              <a:t>we can help you leverage Copilot to augment the hiring process.</a:t>
            </a:r>
          </a:p>
          <a:p>
            <a:pPr lvl="3"/>
            <a:r>
              <a:rPr lang="en-US"/>
              <a:t>*[$</a:t>
            </a:r>
            <a:r>
              <a:rPr lang="en-US" err="1"/>
              <a:t>profile.website_url</a:t>
            </a:r>
            <a:r>
              <a:rPr lang="en-US"/>
              <a:t>]* | *[$</a:t>
            </a:r>
            <a:r>
              <a:rPr lang="en-US" err="1"/>
              <a:t>profile.office_email</a:t>
            </a:r>
            <a:r>
              <a:rPr lang="en-US"/>
              <a:t>]*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9AC11B24-CBAE-B983-87B8-645F1A76502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lvl="1"/>
            <a:r>
              <a:rPr lang="en-US" noProof="0"/>
              <a:t>2:00 PM</a:t>
            </a:r>
          </a:p>
          <a:p>
            <a:pPr lvl="3"/>
            <a:r>
              <a:rPr lang="en-US" noProof="0"/>
              <a:t>After each interview, Omar commands Copilot to suggest follow-up questions and summarize the key points the candidate made.</a:t>
            </a:r>
          </a:p>
          <a:p>
            <a:pPr lvl="1"/>
            <a:endParaRPr lang="en-US"/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79E95C64-F1ED-6A82-5FF9-49C431F3290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lvl="1"/>
            <a:r>
              <a:rPr lang="en-US" noProof="0"/>
              <a:t>4:00 PM</a:t>
            </a:r>
          </a:p>
          <a:p>
            <a:pPr lvl="3"/>
            <a:r>
              <a:rPr lang="en-US" noProof="0"/>
              <a:t>Omar has missed a few calls and emails. He commands Copilot to summarize the email threads, and then uses the summaries to draft responses. 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E5E9B43-AAC8-8141-804D-90D1C6B4B47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lvl="1"/>
            <a:r>
              <a:rPr lang="en-US" noProof="0"/>
              <a:t>Copilot in Teams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C9AFA5F4-6051-8640-0F6D-03C724AE0E6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lvl="1"/>
            <a:r>
              <a:rPr lang="en-US" noProof="0"/>
              <a:t>Copilot in Outlook</a:t>
            </a:r>
            <a:endParaRPr lang="en-US"/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CA62B59B-34CA-608B-8FB4-F92A2B2D0D5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57199" y="7276360"/>
            <a:ext cx="3314701" cy="1157532"/>
          </a:xfrm>
        </p:spPr>
        <p:txBody>
          <a:bodyPr/>
          <a:lstStyle/>
          <a:p>
            <a:pPr lvl="3"/>
            <a:r>
              <a:rPr lang="en-US" b="1" noProof="0"/>
              <a:t>Summarize the key </a:t>
            </a:r>
            <a:r>
              <a:rPr lang="en-US" b="1"/>
              <a:t>points</a:t>
            </a:r>
            <a:r>
              <a:rPr lang="en-US" b="1" noProof="0"/>
              <a:t> </a:t>
            </a:r>
            <a:r>
              <a:rPr lang="en-US" noProof="0"/>
              <a:t>made by the </a:t>
            </a:r>
            <a:r>
              <a:rPr lang="en-US"/>
              <a:t>candidate and suggest follow-up questions </a:t>
            </a:r>
            <a:r>
              <a:rPr lang="en-US" noProof="0"/>
              <a:t>to learn more about their skills and experience.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ED021A54-92B3-CBBF-644B-603C3EAD6E6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000498" y="7276360"/>
            <a:ext cx="3314701" cy="1157532"/>
          </a:xfrm>
        </p:spPr>
        <p:txBody>
          <a:bodyPr/>
          <a:lstStyle/>
          <a:p>
            <a:pPr lvl="3"/>
            <a:r>
              <a:rPr lang="en-US" b="1" noProof="0"/>
              <a:t>Summarize</a:t>
            </a:r>
            <a:r>
              <a:rPr lang="en-US" noProof="0"/>
              <a:t> this thread</a:t>
            </a:r>
            <a:r>
              <a:rPr lang="en-US"/>
              <a:t> </a:t>
            </a:r>
            <a:r>
              <a:rPr lang="en-US" b="1"/>
              <a:t>and draft </a:t>
            </a:r>
            <a:r>
              <a:rPr lang="en-US"/>
              <a:t>a response.</a:t>
            </a:r>
            <a:endParaRPr lang="en-US" noProof="0"/>
          </a:p>
        </p:txBody>
      </p:sp>
      <p:sp>
        <p:nvSpPr>
          <p:cNvPr id="27" name="Title 26">
            <a:extLst>
              <a:ext uri="{FF2B5EF4-FFF2-40B4-BE49-F238E27FC236}">
                <a16:creationId xmlns:a16="http://schemas.microsoft.com/office/drawing/2014/main" id="{36C86106-30D7-5ED6-B894-BC53835E3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day in the life of an HR Manager</a:t>
            </a:r>
          </a:p>
        </p:txBody>
      </p:sp>
      <p:pic>
        <p:nvPicPr>
          <p:cNvPr id="151" name="Picture Placeholder 150">
            <a:extLst>
              <a:ext uri="{FF2B5EF4-FFF2-40B4-BE49-F238E27FC236}">
                <a16:creationId xmlns:a16="http://schemas.microsoft.com/office/drawing/2014/main" id="{7524055A-165B-62FC-2ED3-AE7CF90EEC52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57199" y="4638874"/>
            <a:ext cx="608013" cy="608012"/>
          </a:xfrm>
        </p:spPr>
      </p:pic>
      <p:pic>
        <p:nvPicPr>
          <p:cNvPr id="153" name="Picture Placeholder 152">
            <a:extLst>
              <a:ext uri="{FF2B5EF4-FFF2-40B4-BE49-F238E27FC236}">
                <a16:creationId xmlns:a16="http://schemas.microsoft.com/office/drawing/2014/main" id="{05A41B2E-B58E-020E-41BA-1575CB59A423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4000498" y="4638874"/>
            <a:ext cx="608012" cy="608012"/>
          </a:xfrm>
        </p:spPr>
      </p:pic>
      <p:pic>
        <p:nvPicPr>
          <p:cNvPr id="155" name="Picture Placeholder 154">
            <a:extLst>
              <a:ext uri="{FF2B5EF4-FFF2-40B4-BE49-F238E27FC236}">
                <a16:creationId xmlns:a16="http://schemas.microsoft.com/office/drawing/2014/main" id="{89296A0C-1A44-0498-9576-1A7CE1ABD8F7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457199" y="7276360"/>
            <a:ext cx="608013" cy="608012"/>
          </a:xfrm>
        </p:spPr>
      </p:pic>
      <p:pic>
        <p:nvPicPr>
          <p:cNvPr id="157" name="Picture Placeholder 156">
            <a:extLst>
              <a:ext uri="{FF2B5EF4-FFF2-40B4-BE49-F238E27FC236}">
                <a16:creationId xmlns:a16="http://schemas.microsoft.com/office/drawing/2014/main" id="{70BEF018-93B7-2476-5533-09052F05ACD2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4000498" y="7276360"/>
            <a:ext cx="608012" cy="608012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A93DC25-A1FD-E21D-A800-BC7C28A199A3}"/>
              </a:ext>
            </a:extLst>
          </p:cNvPr>
          <p:cNvSpPr txBox="1"/>
          <p:nvPr/>
        </p:nvSpPr>
        <p:spPr>
          <a:xfrm>
            <a:off x="457200" y="457200"/>
            <a:ext cx="2362200" cy="53035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00" spc="-5">
                <a:latin typeface="Tenorite"/>
                <a:ea typeface="Calibri" panose="020F0502020204030204" pitchFamily="34" charset="0"/>
                <a:cs typeface="Calibri"/>
              </a:rPr>
              <a:t>*[$</a:t>
            </a:r>
            <a:r>
              <a:rPr lang="en-US" sz="1000" spc="-5" err="1">
                <a:latin typeface="Tenorite"/>
                <a:ea typeface="Calibri" panose="020F0502020204030204" pitchFamily="34" charset="0"/>
                <a:cs typeface="Calibri"/>
              </a:rPr>
              <a:t>profile.logo;type:dark;align:left</a:t>
            </a:r>
            <a:r>
              <a:rPr lang="en-US" sz="1000" spc="-5">
                <a:latin typeface="Tenorite"/>
                <a:ea typeface="Calibri" panose="020F0502020204030204" pitchFamily="34" charset="0"/>
                <a:cs typeface="Calibri"/>
              </a:rPr>
              <a:t>&gt;]*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180323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pilot-Jan24">
      <a:dk1>
        <a:sysClr val="windowText" lastClr="000000"/>
      </a:dk1>
      <a:lt1>
        <a:sysClr val="window" lastClr="FFFFFF"/>
      </a:lt1>
      <a:dk2>
        <a:srgbClr val="091F2C"/>
      </a:dk2>
      <a:lt2>
        <a:srgbClr val="F4F3F5"/>
      </a:lt2>
      <a:accent1>
        <a:srgbClr val="C5B4E3"/>
      </a:accent1>
      <a:accent2>
        <a:srgbClr val="8661C5"/>
      </a:accent2>
      <a:accent3>
        <a:srgbClr val="463668"/>
      </a:accent3>
      <a:accent4>
        <a:srgbClr val="0078D4"/>
      </a:accent4>
      <a:accent5>
        <a:srgbClr val="2A446F"/>
      </a:accent5>
      <a:accent6>
        <a:srgbClr val="C03BC4"/>
      </a:accent6>
      <a:hlink>
        <a:srgbClr val="8661C5"/>
      </a:hlink>
      <a:folHlink>
        <a:srgbClr val="8661C5"/>
      </a:folHlink>
    </a:clrScheme>
    <a:fontScheme name="Microsoft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743FB91453AB4DB8662F2E12DC3E10" ma:contentTypeVersion="26" ma:contentTypeDescription="Create a new document." ma:contentTypeScope="" ma:versionID="f527196881a0fb64b978d04e19bfa6fd">
  <xsd:schema xmlns:xsd="http://www.w3.org/2001/XMLSchema" xmlns:xs="http://www.w3.org/2001/XMLSchema" xmlns:p="http://schemas.microsoft.com/office/2006/metadata/properties" xmlns:ns1="http://schemas.microsoft.com/sharepoint/v3" xmlns:ns2="a7384ce8-a2ad-4061-818a-88bf72b6eefd" xmlns:ns3="254ab26a-04f6-42f5-9555-e3c9fb1706a1" targetNamespace="http://schemas.microsoft.com/office/2006/metadata/properties" ma:root="true" ma:fieldsID="b8c52ab301b35386e38164fd87125d60" ns1:_="" ns2:_="" ns3:_="">
    <xsd:import namespace="http://schemas.microsoft.com/sharepoint/v3"/>
    <xsd:import namespace="a7384ce8-a2ad-4061-818a-88bf72b6eefd"/>
    <xsd:import namespace="254ab26a-04f6-42f5-9555-e3c9fb170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  <xsd:element ref="ns2:MediaServiceDoc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Dateapproved" minOccurs="0"/>
                <xsd:element ref="ns2:Thumbnail" minOccurs="0"/>
                <xsd:element ref="ns2:MediaServiceObjectDetectorVersions" minOccurs="0"/>
                <xsd:element ref="ns2:MediaServiceSystemTags" minOccurs="0"/>
                <xsd:element ref="ns2:Image" minOccurs="0"/>
                <xsd:element ref="ns2:modifiedb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384ce8-a2ad-4061-818a-88bf72b6ee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13" nillable="true" ma:displayName="MediaServiceDocTags" ma:hidden="true" ma:internalName="MediaServiceDoc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Dateapproved" ma:index="25" nillable="true" ma:displayName="Notes" ma:description="Enter date approved here" ma:format="Dropdown" ma:internalName="Dateapproved">
      <xsd:simpleType>
        <xsd:restriction base="dms:Note">
          <xsd:maxLength value="255"/>
        </xsd:restriction>
      </xsd:simpleType>
    </xsd:element>
    <xsd:element name="Thumbnail" ma:index="26" nillable="true" ma:displayName="Thumbnail" ma:format="Thumbnail" ma:internalName="Thumbnail">
      <xsd:simpleType>
        <xsd:restriction base="dms:Unknown"/>
      </xsd:simple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8" nillable="true" ma:displayName="MediaServiceSystemTags" ma:hidden="true" ma:internalName="MediaServiceSystemTags" ma:readOnly="true">
      <xsd:simpleType>
        <xsd:restriction base="dms:Note"/>
      </xsd:simpleType>
    </xsd:element>
    <xsd:element name="Image" ma:index="29" nillable="true" ma:displayName="Image" ma:format="Thumbnail" ma:internalName="Image">
      <xsd:simpleType>
        <xsd:restriction base="dms:Unknown"/>
      </xsd:simpleType>
    </xsd:element>
    <xsd:element name="modifiedby" ma:index="30" nillable="true" ma:displayName="modified by" ma:format="DateOnly" ma:internalName="modifiedby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ab26a-04f6-42f5-9555-e3c9fb170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bda739f-6e84-4682-ab84-dba308ad8f6a}" ma:internalName="TaxCatchAll" ma:showField="CatchAllData" ma:web="254ab26a-04f6-42f5-9555-e3c9fb1706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7384ce8-a2ad-4061-818a-88bf72b6eefd">
      <Terms xmlns="http://schemas.microsoft.com/office/infopath/2007/PartnerControls"/>
    </lcf76f155ced4ddcb4097134ff3c332f>
    <TaxCatchAll xmlns="254ab26a-04f6-42f5-9555-e3c9fb1706a1" xsi:nil="true"/>
    <Thumbnail xmlns="a7384ce8-a2ad-4061-818a-88bf72b6eefd" xsi:nil="true"/>
    <_ip_UnifiedCompliancePolicyUIAction xmlns="http://schemas.microsoft.com/sharepoint/v3" xsi:nil="true"/>
    <Dateapproved xmlns="a7384ce8-a2ad-4061-818a-88bf72b6eefd" xsi:nil="true"/>
    <_ip_UnifiedCompliancePolicyProperties xmlns="http://schemas.microsoft.com/sharepoint/v3" xsi:nil="true"/>
    <Image xmlns="a7384ce8-a2ad-4061-818a-88bf72b6eefd" xsi:nil="true"/>
    <modifiedby xmlns="a7384ce8-a2ad-4061-818a-88bf72b6eefd" xsi:nil="true"/>
  </documentManagement>
</p:properties>
</file>

<file path=customXml/itemProps1.xml><?xml version="1.0" encoding="utf-8"?>
<ds:datastoreItem xmlns:ds="http://schemas.openxmlformats.org/officeDocument/2006/customXml" ds:itemID="{0867270D-440D-4DD3-98CA-AA2BB55D26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7384ce8-a2ad-4061-818a-88bf72b6eefd"/>
    <ds:schemaRef ds:uri="254ab26a-04f6-42f5-9555-e3c9fb1706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6F4E3A-0F04-4F02-A649-D6E4DD3516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072060-4D80-47E5-A679-1FEA4552749D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80964d80-351c-4d21-afe2-756b91f7730a"/>
    <ds:schemaRef ds:uri="http://purl.org/dc/terms/"/>
    <ds:schemaRef ds:uri="f395e7ec-2e50-4b6e-9159-83d0185cbfe9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a7384ce8-a2ad-4061-818a-88bf72b6eefd"/>
    <ds:schemaRef ds:uri="254ab26a-04f6-42f5-9555-e3c9fb1706a1"/>
    <ds:schemaRef ds:uri="http://schemas.microsoft.com/sharepoint/v3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318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 day in the life of an HR Manager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Cimilluca</dc:creator>
  <cp:lastModifiedBy>Michael Cimilluca</cp:lastModifiedBy>
  <cp:revision>4</cp:revision>
  <dcterms:created xsi:type="dcterms:W3CDTF">2024-03-14T16:30:41Z</dcterms:created>
  <dcterms:modified xsi:type="dcterms:W3CDTF">2024-04-04T21:04:18Z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0x010100FF743FB91453AB4DB8662F2E12DC3E10</vt:lpwstr>
  </property>
  <property fmtid="{D5CDD505-2E9C-101B-9397-08002B2CF9AE}" pid="3" name="MediaServiceImageTags">
    <vt:lpwstr/>
  </property>
</Properties>
</file>